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4634" y="4521734"/>
            <a:ext cx="8547187" cy="225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31"/>
              </a:lnSpc>
            </a:pPr>
            <a:r>
              <a:rPr lang="en-US" sz="13307">
                <a:solidFill>
                  <a:srgbClr val="B100E8"/>
                </a:solidFill>
                <a:latin typeface="Now Bold"/>
              </a:rPr>
              <a:t>LITIGAT</a:t>
            </a:r>
            <a:r>
              <a:rPr lang="en-US" sz="13307">
                <a:solidFill>
                  <a:srgbClr val="048AFF"/>
                </a:solidFill>
                <a:latin typeface="Now Bold"/>
              </a:rPr>
              <a:t>8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00240" y="3134465"/>
            <a:ext cx="4018070" cy="4018070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91593" y="6716757"/>
            <a:ext cx="7827699" cy="43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3"/>
              </a:lnSpc>
              <a:spcBef>
                <a:spcPct val="0"/>
              </a:spcBef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Presented by: Faran Zafar</a:t>
            </a:r>
            <a:r>
              <a:rPr lang="en-US" sz="2913">
                <a:solidFill>
                  <a:srgbClr val="FFFAEB"/>
                </a:solidFill>
                <a:latin typeface="DM Sans Italics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0188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25236" y="5557679"/>
            <a:ext cx="6437528" cy="49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58731" y="4089873"/>
            <a:ext cx="11370537" cy="137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60491" y="3956869"/>
            <a:ext cx="17355370" cy="225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31"/>
              </a:lnSpc>
            </a:pPr>
            <a:r>
              <a:rPr lang="en-US" sz="13307">
                <a:solidFill>
                  <a:srgbClr val="048AFF"/>
                </a:solidFill>
                <a:latin typeface="Now Bold"/>
              </a:rPr>
              <a:t>Q/A </a:t>
            </a:r>
            <a:r>
              <a:rPr lang="en-US" sz="13307">
                <a:solidFill>
                  <a:srgbClr val="B100E8"/>
                </a:solidFill>
                <a:latin typeface="Now Bold"/>
              </a:rPr>
              <a:t>SESSION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4572963" y="4006074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71740" y="1648649"/>
            <a:ext cx="6344521" cy="7771636"/>
            <a:chOff x="0" y="0"/>
            <a:chExt cx="1670985" cy="20468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70985" cy="2046850"/>
            </a:xfrm>
            <a:custGeom>
              <a:avLst/>
              <a:gdLst/>
              <a:ahLst/>
              <a:cxnLst/>
              <a:rect r="r" b="b" t="t" l="l"/>
              <a:pathLst>
                <a:path h="2046850" w="1670985">
                  <a:moveTo>
                    <a:pt x="0" y="0"/>
                  </a:moveTo>
                  <a:lnTo>
                    <a:pt x="1670985" y="0"/>
                  </a:lnTo>
                  <a:lnTo>
                    <a:pt x="1670985" y="2046850"/>
                  </a:lnTo>
                  <a:lnTo>
                    <a:pt x="0" y="2046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670985" cy="2056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132358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46727" y="3053774"/>
            <a:ext cx="4312629" cy="53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About Us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Background and Motivation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Objectives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Technical Overview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Demonstration 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Challenges and Future Work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Q/A Session</a:t>
            </a:r>
          </a:p>
          <a:p>
            <a:pPr algn="l">
              <a:lnSpc>
                <a:spcPts val="430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28644" y="1804155"/>
            <a:ext cx="4830711" cy="76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048AFF"/>
                </a:solidFill>
                <a:latin typeface="Now Bold"/>
              </a:rPr>
              <a:t>Overview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27458" r="-153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5104" y="1585374"/>
            <a:ext cx="5189556" cy="88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About 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1203" y="3033965"/>
            <a:ext cx="6157357" cy="2850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8"/>
              </a:lnSpc>
            </a:pPr>
          </a:p>
          <a:p>
            <a:pPr marL="484878" indent="-242439" lvl="1">
              <a:lnSpc>
                <a:spcPts val="3278"/>
              </a:lnSpc>
              <a:buFont typeface="Arial"/>
              <a:buChar char="•"/>
            </a:pPr>
            <a:r>
              <a:rPr lang="en-US" sz="2245">
                <a:solidFill>
                  <a:srgbClr val="FFFFFF"/>
                </a:solidFill>
                <a:latin typeface="DM Sans"/>
              </a:rPr>
              <a:t>I am Faran Zafar, the mind behind Litigat8, currently concluding my Bachelor’s degree in Computer Science at Aston University, Birmingham, UK.</a:t>
            </a:r>
          </a:p>
          <a:p>
            <a:pPr marL="484878" indent="-242439" lvl="1">
              <a:lnSpc>
                <a:spcPts val="3278"/>
              </a:lnSpc>
              <a:buFont typeface="Arial"/>
              <a:buChar char="•"/>
            </a:pPr>
            <a:r>
              <a:rPr lang="en-US" sz="2245">
                <a:solidFill>
                  <a:srgbClr val="FFFFFF"/>
                </a:solidFill>
                <a:latin typeface="DM Sans"/>
              </a:rPr>
              <a:t>Joe Yuen, served as my supervisor to bring the idea of the Litigat8 to life.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73228" y="181555"/>
            <a:ext cx="3254261" cy="3254261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26400" y="933450"/>
            <a:ext cx="13969877" cy="185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Background and</a:t>
            </a:r>
          </a:p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 Motivation</a:t>
            </a:r>
          </a:p>
        </p:txBody>
      </p:sp>
      <p:sp>
        <p:nvSpPr>
          <p:cNvPr name="AutoShape 6" id="6"/>
          <p:cNvSpPr/>
          <p:nvPr/>
        </p:nvSpPr>
        <p:spPr>
          <a:xfrm>
            <a:off x="9211339" y="2867678"/>
            <a:ext cx="0" cy="55381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782251" y="3247220"/>
            <a:ext cx="1390737" cy="1390737"/>
          </a:xfrm>
          <a:custGeom>
            <a:avLst/>
            <a:gdLst/>
            <a:ahLst/>
            <a:cxnLst/>
            <a:rect r="r" b="b" t="t" l="l"/>
            <a:pathLst>
              <a:path h="1390737" w="1390737">
                <a:moveTo>
                  <a:pt x="0" y="0"/>
                </a:moveTo>
                <a:lnTo>
                  <a:pt x="1390738" y="0"/>
                </a:lnTo>
                <a:lnTo>
                  <a:pt x="1390738" y="1390738"/>
                </a:lnTo>
                <a:lnTo>
                  <a:pt x="0" y="1390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54311" y="3234155"/>
            <a:ext cx="1403803" cy="1403803"/>
          </a:xfrm>
          <a:custGeom>
            <a:avLst/>
            <a:gdLst/>
            <a:ahLst/>
            <a:cxnLst/>
            <a:rect r="r" b="b" t="t" l="l"/>
            <a:pathLst>
              <a:path h="1403803" w="1403803">
                <a:moveTo>
                  <a:pt x="0" y="0"/>
                </a:moveTo>
                <a:lnTo>
                  <a:pt x="1403803" y="0"/>
                </a:lnTo>
                <a:lnTo>
                  <a:pt x="1403803" y="1403803"/>
                </a:lnTo>
                <a:lnTo>
                  <a:pt x="0" y="1403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24114" y="5598645"/>
            <a:ext cx="3066811" cy="131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8520" indent="-199260" lvl="1">
              <a:lnSpc>
                <a:spcPts val="2694"/>
              </a:lnSpc>
              <a:buFont typeface="Arial"/>
              <a:buChar char="•"/>
            </a:pPr>
            <a:r>
              <a:rPr lang="en-US" sz="1845">
                <a:solidFill>
                  <a:srgbClr val="FFFFFF"/>
                </a:solidFill>
                <a:latin typeface="DM Sans"/>
              </a:rPr>
              <a:t>Importance of Household and Tenant Law</a:t>
            </a:r>
          </a:p>
          <a:p>
            <a:pPr marL="398520" indent="-199260" lvl="1">
              <a:lnSpc>
                <a:spcPts val="2694"/>
              </a:lnSpc>
              <a:buFont typeface="Arial"/>
              <a:buChar char="•"/>
            </a:pPr>
            <a:r>
              <a:rPr lang="en-US" sz="1845">
                <a:solidFill>
                  <a:srgbClr val="FFFFFF"/>
                </a:solidFill>
                <a:latin typeface="DM Sans"/>
              </a:rPr>
              <a:t>Common Challenges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70954" y="4876083"/>
            <a:ext cx="3413332" cy="574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Background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87903" y="5598645"/>
            <a:ext cx="3066811" cy="131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8520" indent="-199260" lvl="1">
              <a:lnSpc>
                <a:spcPts val="2694"/>
              </a:lnSpc>
              <a:buFont typeface="Arial"/>
              <a:buChar char="•"/>
            </a:pPr>
            <a:r>
              <a:rPr lang="en-US" sz="1845">
                <a:solidFill>
                  <a:srgbClr val="FFFFFF"/>
                </a:solidFill>
                <a:latin typeface="DM Sans"/>
              </a:rPr>
              <a:t>Gap in Existing Solutions i.e. Nessa, Our Family Law Chatbot </a:t>
            </a:r>
          </a:p>
          <a:p>
            <a:pPr marL="398520" indent="-199260" lvl="1">
              <a:lnSpc>
                <a:spcPts val="2694"/>
              </a:lnSpc>
              <a:buFont typeface="Arial"/>
              <a:buChar char="•"/>
            </a:pPr>
            <a:r>
              <a:rPr lang="en-US" sz="1845">
                <a:solidFill>
                  <a:srgbClr val="FFFFFF"/>
                </a:solidFill>
                <a:latin typeface="DM Sans"/>
              </a:rPr>
              <a:t>Inspirations for Litigate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34743" y="4876083"/>
            <a:ext cx="3413332" cy="574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Motivation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60998" y="454013"/>
            <a:ext cx="5339762" cy="111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19414" y="3343784"/>
            <a:ext cx="7194808" cy="107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DM Sans"/>
              </a:rPr>
              <a:t>Litigat8 aims to empower individuals with the knowledge they need to protect their rights and navigate legal challenges confidently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9414" y="2811415"/>
            <a:ext cx="5020684" cy="457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Improving Legal Literacy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803638" y="2859040"/>
            <a:ext cx="1757360" cy="17573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290603" y="3329683"/>
            <a:ext cx="783430" cy="816073"/>
          </a:xfrm>
          <a:custGeom>
            <a:avLst/>
            <a:gdLst/>
            <a:ahLst/>
            <a:cxnLst/>
            <a:rect r="r" b="b" t="t" l="l"/>
            <a:pathLst>
              <a:path h="816073" w="783430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803638" y="5181410"/>
            <a:ext cx="1757360" cy="175736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719414" y="5762754"/>
            <a:ext cx="7194808" cy="71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DM Sans"/>
              </a:rPr>
              <a:t>To bridge the gap between complex legal language and the average individual's understanding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9414" y="5230385"/>
            <a:ext cx="5719488" cy="457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Filling the Information Gap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193633" y="5634304"/>
            <a:ext cx="977370" cy="883187"/>
          </a:xfrm>
          <a:custGeom>
            <a:avLst/>
            <a:gdLst/>
            <a:ahLst/>
            <a:cxnLst/>
            <a:rect r="r" b="b" t="t" l="l"/>
            <a:pathLst>
              <a:path h="883187" w="977370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803638" y="7500940"/>
            <a:ext cx="1757360" cy="175736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317726" y="7851920"/>
            <a:ext cx="729185" cy="1055399"/>
          </a:xfrm>
          <a:custGeom>
            <a:avLst/>
            <a:gdLst/>
            <a:ahLst/>
            <a:cxnLst/>
            <a:rect r="r" b="b" t="t" l="l"/>
            <a:pathLst>
              <a:path h="1055399" w="729185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719414" y="8082284"/>
            <a:ext cx="7194808" cy="71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DM Sans"/>
              </a:rPr>
              <a:t>Accessible to everyone, regardless of their financial situation or legal knowledge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19414" y="7549915"/>
            <a:ext cx="4386885" cy="457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Accessilbility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71003" y="1673552"/>
            <a:ext cx="5315992" cy="916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</a:pPr>
            <a:r>
              <a:rPr lang="en-US" sz="1979">
                <a:solidFill>
                  <a:srgbClr val="FFFFFF"/>
                </a:solidFill>
                <a:latin typeface="DM Sans"/>
              </a:rPr>
              <a:t>Develop NLP model capable of understanding</a:t>
            </a:r>
          </a:p>
          <a:p>
            <a:pPr algn="ctr">
              <a:lnSpc>
                <a:spcPts val="2435"/>
              </a:lnSpc>
            </a:pPr>
            <a:r>
              <a:rPr lang="en-US" sz="1979">
                <a:solidFill>
                  <a:srgbClr val="FFFFFF"/>
                </a:solidFill>
                <a:latin typeface="DM Sans"/>
              </a:rPr>
              <a:t> and  answering questions</a:t>
            </a:r>
          </a:p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sz="1979">
                <a:solidFill>
                  <a:srgbClr val="FFFFFF"/>
                </a:solidFill>
                <a:latin typeface="DM Sans"/>
              </a:rPr>
              <a:t>related to household and tenant law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55367" y="3203208"/>
            <a:ext cx="1875852" cy="1875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5631218" y="4141133"/>
            <a:ext cx="7025563" cy="0"/>
          </a:xfrm>
          <a:prstGeom prst="line">
            <a:avLst/>
          </a:prstGeom>
          <a:ln cap="rnd" w="66675">
            <a:solidFill>
              <a:srgbClr val="3652D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722347" y="3203208"/>
            <a:ext cx="1875852" cy="18758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89564" y="3203208"/>
            <a:ext cx="1875852" cy="18758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56782" y="3203208"/>
            <a:ext cx="1875852" cy="18758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175390" y="3424358"/>
            <a:ext cx="981744" cy="1249906"/>
          </a:xfrm>
          <a:custGeom>
            <a:avLst/>
            <a:gdLst/>
            <a:ahLst/>
            <a:cxnLst/>
            <a:rect r="r" b="b" t="t" l="l"/>
            <a:pathLst>
              <a:path h="1249906" w="981744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86689" y="3490212"/>
            <a:ext cx="1147405" cy="1118198"/>
          </a:xfrm>
          <a:custGeom>
            <a:avLst/>
            <a:gdLst/>
            <a:ahLst/>
            <a:cxnLst/>
            <a:rect r="r" b="b" t="t" l="l"/>
            <a:pathLst>
              <a:path h="1118198" w="1147405">
                <a:moveTo>
                  <a:pt x="0" y="0"/>
                </a:moveTo>
                <a:lnTo>
                  <a:pt x="1147405" y="0"/>
                </a:lnTo>
                <a:lnTo>
                  <a:pt x="1147405" y="1118198"/>
                </a:lnTo>
                <a:lnTo>
                  <a:pt x="0" y="1118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096007" y="3600162"/>
            <a:ext cx="1062966" cy="1153119"/>
          </a:xfrm>
          <a:custGeom>
            <a:avLst/>
            <a:gdLst/>
            <a:ahLst/>
            <a:cxnLst/>
            <a:rect r="r" b="b" t="t" l="l"/>
            <a:pathLst>
              <a:path h="1153119" w="1062966">
                <a:moveTo>
                  <a:pt x="0" y="0"/>
                </a:moveTo>
                <a:lnTo>
                  <a:pt x="1062966" y="0"/>
                </a:lnTo>
                <a:lnTo>
                  <a:pt x="1062966" y="1153119"/>
                </a:lnTo>
                <a:lnTo>
                  <a:pt x="0" y="1153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39888" y="3596120"/>
            <a:ext cx="1109639" cy="1018850"/>
          </a:xfrm>
          <a:custGeom>
            <a:avLst/>
            <a:gdLst/>
            <a:ahLst/>
            <a:cxnLst/>
            <a:rect r="r" b="b" t="t" l="l"/>
            <a:pathLst>
              <a:path h="1018850" w="1109639">
                <a:moveTo>
                  <a:pt x="0" y="0"/>
                </a:moveTo>
                <a:lnTo>
                  <a:pt x="1109639" y="0"/>
                </a:lnTo>
                <a:lnTo>
                  <a:pt x="1109639" y="1018850"/>
                </a:lnTo>
                <a:lnTo>
                  <a:pt x="0" y="10188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835354" y="1721847"/>
            <a:ext cx="8617293" cy="82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Project Technical Overview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31156" y="6206372"/>
            <a:ext cx="2270212" cy="84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545">
                <a:solidFill>
                  <a:srgbClr val="FFFFFF"/>
                </a:solidFill>
                <a:latin typeface="DM Sans"/>
              </a:rPr>
              <a:t>Scrum, Gantt Chart, Trello Boards, Github and Conda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06988" y="5566734"/>
            <a:ext cx="3256731" cy="33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85">
                <a:solidFill>
                  <a:srgbClr val="B100E8"/>
                </a:solidFill>
                <a:latin typeface="Now Bold"/>
              </a:rPr>
              <a:t>Software Management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25286" y="6206372"/>
            <a:ext cx="2270212" cy="113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545">
                <a:solidFill>
                  <a:srgbClr val="FFFFFF"/>
                </a:solidFill>
                <a:latin typeface="DM Sans"/>
              </a:rPr>
              <a:t>MoSCoW Analysis ,Use Cases, Traceability Matrix  HLD and LLD Diagrams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92384" y="6206372"/>
            <a:ext cx="2270212" cy="113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545">
                <a:solidFill>
                  <a:srgbClr val="FFFFFF"/>
                </a:solidFill>
                <a:latin typeface="DM Sans"/>
              </a:rPr>
              <a:t>Data Collection/Data Preprocessing, Embeddings and Vector Database Generation,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86496" y="6206372"/>
            <a:ext cx="2270212" cy="55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545">
                <a:solidFill>
                  <a:srgbClr val="FFFFFF"/>
                </a:solidFill>
                <a:latin typeface="DM Sans"/>
              </a:rPr>
              <a:t>Unit Testing, Integration Testing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-3829643" y="6244472"/>
            <a:ext cx="8403333" cy="8403333"/>
          </a:xfrm>
          <a:custGeom>
            <a:avLst/>
            <a:gdLst/>
            <a:ahLst/>
            <a:cxnLst/>
            <a:rect r="r" b="b" t="t" l="l"/>
            <a:pathLst>
              <a:path h="8403333" w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039888" y="-5722705"/>
            <a:ext cx="11445409" cy="11445409"/>
          </a:xfrm>
          <a:custGeom>
            <a:avLst/>
            <a:gdLst/>
            <a:ahLst/>
            <a:cxnLst/>
            <a:rect r="r" b="b" t="t" l="l"/>
            <a:pathLst>
              <a:path h="11445409" w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032026" y="5566734"/>
            <a:ext cx="3256731" cy="33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85">
                <a:solidFill>
                  <a:srgbClr val="B100E8"/>
                </a:solidFill>
                <a:latin typeface="Now Bold"/>
              </a:rPr>
              <a:t>Design Phase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99125" y="5566734"/>
            <a:ext cx="3256731" cy="33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85">
                <a:solidFill>
                  <a:srgbClr val="B100E8"/>
                </a:solidFill>
                <a:latin typeface="Now Bold"/>
              </a:rPr>
              <a:t>NLP Implementation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66342" y="5566734"/>
            <a:ext cx="3256731" cy="33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85">
                <a:solidFill>
                  <a:srgbClr val="B100E8"/>
                </a:solidFill>
                <a:latin typeface="Now Bold"/>
              </a:rPr>
              <a:t>Testing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9253" y="4128507"/>
            <a:ext cx="17355370" cy="225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31"/>
              </a:lnSpc>
            </a:pPr>
            <a:r>
              <a:rPr lang="en-US" sz="13307">
                <a:solidFill>
                  <a:srgbClr val="B100E8"/>
                </a:solidFill>
                <a:latin typeface="Now Bold"/>
              </a:rPr>
              <a:t>DEMONSTRATION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615334" y="2819155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702221" y="1357120"/>
            <a:ext cx="10883558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Challenges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21810" y="2771530"/>
            <a:ext cx="3626161" cy="1031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1946">
                <a:solidFill>
                  <a:srgbClr val="B100E8"/>
                </a:solidFill>
                <a:latin typeface="Now Bold"/>
              </a:rPr>
              <a:t>Lack of Enough Legal Data on Household and tenant law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21810" y="4205266"/>
            <a:ext cx="3345658" cy="250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1958">
                <a:solidFill>
                  <a:srgbClr val="FFFFFF"/>
                </a:solidFill>
                <a:latin typeface="DM Sans"/>
              </a:rPr>
              <a:t>Lorem ipsum dolor sit amet, consectetur adipiscing elit. Integer nec sagittis mauris, vitae vehicula urna. Curabitur ultrices urna sit amet magna ultricies ornare. Curabitur ligula.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64551" y="4205266"/>
            <a:ext cx="3345658" cy="250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1958">
                <a:solidFill>
                  <a:srgbClr val="FFFFFF"/>
                </a:solidFill>
                <a:latin typeface="DM Sans"/>
              </a:rPr>
              <a:t>Lorem ipsum dolor sit amet, consectetur adipiscing elit. Integer nec sagittis mauris, vitae vehicula urna. Curabitur ultrices urna sit amet magna ultricies ornare. Curabitur ligula.</a:t>
            </a:r>
          </a:p>
        </p:txBody>
      </p:sp>
      <p:sp>
        <p:nvSpPr>
          <p:cNvPr name="AutoShape 8" id="8"/>
          <p:cNvSpPr/>
          <p:nvPr/>
        </p:nvSpPr>
        <p:spPr>
          <a:xfrm>
            <a:off x="11013443" y="2819155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462660" y="4205266"/>
            <a:ext cx="3345658" cy="250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1958">
                <a:solidFill>
                  <a:srgbClr val="FFFFFF"/>
                </a:solidFill>
                <a:latin typeface="DM Sans"/>
              </a:rPr>
              <a:t>Lorem ipsum dolor sit amet, consectetur adipiscing elit. Integer nec sagittis mauris, vitae vehicula urna. Curabitur ultrices urna sit amet magna ultricies ornare. Curabitur ligula.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5257535" y="2819155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887820" y="3263566"/>
            <a:ext cx="3863940" cy="34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1946">
                <a:solidFill>
                  <a:srgbClr val="B100E8"/>
                </a:solidFill>
                <a:latin typeface="Now Bold"/>
              </a:rPr>
              <a:t>Hosted Vector Database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22711" y="3263566"/>
            <a:ext cx="3943479" cy="34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1946">
                <a:solidFill>
                  <a:srgbClr val="B100E8"/>
                </a:solidFill>
                <a:latin typeface="Now Bold"/>
              </a:rPr>
              <a:t>Computational Resouces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478469"/>
            <a:ext cx="18288000" cy="4760696"/>
          </a:xfrm>
          <a:custGeom>
            <a:avLst/>
            <a:gdLst/>
            <a:ahLst/>
            <a:cxnLst/>
            <a:rect r="r" b="b" t="t" l="l"/>
            <a:pathLst>
              <a:path h="4760696" w="18288000">
                <a:moveTo>
                  <a:pt x="0" y="0"/>
                </a:moveTo>
                <a:lnTo>
                  <a:pt x="18288000" y="0"/>
                </a:lnTo>
                <a:lnTo>
                  <a:pt x="18288000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968" r="0" b="-7796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65301" y="3026312"/>
            <a:ext cx="9957398" cy="2442304"/>
            <a:chOff x="0" y="0"/>
            <a:chExt cx="2622525" cy="6432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2525" cy="643241"/>
            </a:xfrm>
            <a:custGeom>
              <a:avLst/>
              <a:gdLst/>
              <a:ahLst/>
              <a:cxnLst/>
              <a:rect r="r" b="b" t="t" l="l"/>
              <a:pathLst>
                <a:path h="643241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761453" y="3498920"/>
            <a:ext cx="8765094" cy="141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61"/>
              </a:lnSpc>
              <a:spcBef>
                <a:spcPct val="0"/>
              </a:spcBef>
            </a:pPr>
            <a:r>
              <a:rPr lang="en-US" sz="8317">
                <a:solidFill>
                  <a:srgbClr val="FFFFFF"/>
                </a:solidFill>
                <a:latin typeface="Now Bold"/>
              </a:rPr>
              <a:t>Future 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6101" y="6652356"/>
            <a:ext cx="3665665" cy="150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2387" indent="-181193" lvl="1">
              <a:lnSpc>
                <a:spcPts val="2450"/>
              </a:lnSpc>
              <a:buFont typeface="Arial"/>
              <a:buChar char="•"/>
            </a:pPr>
            <a:r>
              <a:rPr lang="en-US" sz="1678">
                <a:solidFill>
                  <a:srgbClr val="FFFFFF"/>
                </a:solidFill>
                <a:latin typeface="DM Sans"/>
              </a:rPr>
              <a:t>More data would be collected from colleboration with legal database companies i.e lexis</a:t>
            </a:r>
          </a:p>
          <a:p>
            <a:pPr>
              <a:lnSpc>
                <a:spcPts val="2450"/>
              </a:lnSpc>
            </a:pPr>
          </a:p>
          <a:p>
            <a:pPr>
              <a:lnSpc>
                <a:spcPts val="24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36101" y="6110462"/>
            <a:ext cx="4939428" cy="39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2"/>
              </a:lnSpc>
            </a:pPr>
            <a:r>
              <a:rPr lang="en-US" sz="2311">
                <a:solidFill>
                  <a:srgbClr val="B100E8"/>
                </a:solidFill>
                <a:latin typeface="Now Bold"/>
              </a:rPr>
              <a:t>More Robust Database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91734" y="6652356"/>
            <a:ext cx="4158239" cy="89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2387" indent="-181193" lvl="1">
              <a:lnSpc>
                <a:spcPts val="2450"/>
              </a:lnSpc>
              <a:buFont typeface="Arial"/>
              <a:buChar char="•"/>
            </a:pPr>
            <a:r>
              <a:rPr lang="en-US" sz="1678">
                <a:solidFill>
                  <a:srgbClr val="FFFFFF"/>
                </a:solidFill>
                <a:latin typeface="DM Sans"/>
              </a:rPr>
              <a:t>Would provide contract generation and proof reading abilites.</a:t>
            </a:r>
          </a:p>
          <a:p>
            <a:pPr>
              <a:lnSpc>
                <a:spcPts val="24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191734" y="6110462"/>
            <a:ext cx="6910860" cy="39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2"/>
              </a:lnSpc>
            </a:pPr>
            <a:r>
              <a:rPr lang="en-US" sz="2311">
                <a:solidFill>
                  <a:srgbClr val="B100E8"/>
                </a:solidFill>
                <a:latin typeface="Now Bold"/>
              </a:rPr>
              <a:t>Document Generation And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82125" y="6652356"/>
            <a:ext cx="4158239" cy="120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2387" indent="-181193" lvl="1">
              <a:lnSpc>
                <a:spcPts val="2450"/>
              </a:lnSpc>
              <a:buFont typeface="Arial"/>
              <a:buChar char="•"/>
            </a:pPr>
            <a:r>
              <a:rPr lang="en-US" sz="1678">
                <a:solidFill>
                  <a:srgbClr val="FFFFFF"/>
                </a:solidFill>
                <a:latin typeface="DM Sans"/>
              </a:rPr>
              <a:t>Work would be done to included other fields of law into the existing corpus of Litigate i.e. Family Law and Property Law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82125" y="6110462"/>
            <a:ext cx="6910860" cy="39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2"/>
              </a:lnSpc>
            </a:pPr>
            <a:r>
              <a:rPr lang="en-US" sz="2311">
                <a:solidFill>
                  <a:srgbClr val="B100E8"/>
                </a:solidFill>
                <a:latin typeface="Now Bold"/>
              </a:rPr>
              <a:t>Extending capabilites to other Law Fields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DAGBu4OLI9U</dc:identifier>
  <dcterms:modified xsi:type="dcterms:W3CDTF">2011-08-01T06:04:30Z</dcterms:modified>
  <cp:revision>1</cp:revision>
  <dc:title>Blue Purple Futuristic Modern 3D Tech Company Business Presentation</dc:title>
</cp:coreProperties>
</file>